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60" r:id="rId5"/>
    <p:sldId id="259"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snapToGrid="0">
      <p:cViewPr varScale="1">
        <p:scale>
          <a:sx n="69" d="100"/>
          <a:sy n="69" d="100"/>
        </p:scale>
        <p:origin x="-120"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EF61F-2923-4264-B272-BF7604738E84}" type="datetimeFigureOut">
              <a:rPr lang="en-US" smtClean="0"/>
              <a:pPr/>
              <a:t>6/26/2018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7213E-8EB6-4B08-84B1-CEC28B07D2B9}" type="slidenum">
              <a:rPr lang="en-US" smtClean="0"/>
              <a:pPr/>
              <a:t>‹#›</a:t>
            </a:fld>
            <a:endParaRPr lang="en-US"/>
          </a:p>
        </p:txBody>
      </p:sp>
    </p:spTree>
    <p:extLst>
      <p:ext uri="{BB962C8B-B14F-4D97-AF65-F5344CB8AC3E}">
        <p14:creationId xmlns:p14="http://schemas.microsoft.com/office/powerpoint/2010/main" xmlns="" val="1074556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action</a:t>
            </a:r>
            <a:r>
              <a:rPr lang="en-US" baseline="0" dirty="0" smtClean="0">
                <a:latin typeface="Times New Roman" panose="02020603050405020304" pitchFamily="18" charset="0"/>
                <a:cs typeface="Times New Roman" panose="02020603050405020304" pitchFamily="18" charset="0"/>
              </a:rPr>
              <a:t> plan is aimed at helping the policy to be effective in Texas. This comprehensive strategy will respond to this issue which is rampant among children. The ultimate goal of this action plan is to eliminate the use of opioid drugs in most affected areas in Texas. These recommendations serve as a basis for the elimination of opioid dugs in the society.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2</a:t>
            </a:fld>
            <a:endParaRPr lang="en-US"/>
          </a:p>
        </p:txBody>
      </p:sp>
    </p:spTree>
    <p:extLst>
      <p:ext uri="{BB962C8B-B14F-4D97-AF65-F5344CB8AC3E}">
        <p14:creationId xmlns:p14="http://schemas.microsoft.com/office/powerpoint/2010/main" xmlns="" val="3394357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Texas Opioid</a:t>
            </a:r>
            <a:r>
              <a:rPr lang="en-US" baseline="0" dirty="0" smtClean="0">
                <a:latin typeface="Times New Roman" panose="02020603050405020304" pitchFamily="18" charset="0"/>
                <a:cs typeface="Times New Roman" panose="02020603050405020304" pitchFamily="18" charset="0"/>
              </a:rPr>
              <a:t> Action Plan was developed in partnership with health care practitioners, community organizations, and also the law enforcement agencies. This Action Plan outlines the new strategies that state government and local organization can implement to curb the abuse of opioid drugs and save lives in Texas state. The government must do far more to help save especially children and reduce the rot in the society.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3</a:t>
            </a:fld>
            <a:endParaRPr lang="en-US"/>
          </a:p>
        </p:txBody>
      </p:sp>
    </p:spTree>
    <p:extLst>
      <p:ext uri="{BB962C8B-B14F-4D97-AF65-F5344CB8AC3E}">
        <p14:creationId xmlns:p14="http://schemas.microsoft.com/office/powerpoint/2010/main" xmlns="" val="3787235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These members</a:t>
            </a:r>
            <a:r>
              <a:rPr lang="en-US" baseline="0" dirty="0" smtClean="0">
                <a:latin typeface="Times New Roman" panose="02020603050405020304" pitchFamily="18" charset="0"/>
                <a:cs typeface="Times New Roman" panose="02020603050405020304" pitchFamily="18" charset="0"/>
              </a:rPr>
              <a:t> will play a fundamental role in realizing the success of the action plan. Most of the members listed above are directly affected by this program. For example, high school students together with their parents may help us find ways to combat opioid abuse among teens in schools. Churches may be instrumental in providing biblical teachings to affected people in the society. Law enforcers will help implement the law on drug abuse. Literally all these members will play a key role in this initiative.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4</a:t>
            </a:fld>
            <a:endParaRPr lang="en-US"/>
          </a:p>
        </p:txBody>
      </p:sp>
    </p:spTree>
    <p:extLst>
      <p:ext uri="{BB962C8B-B14F-4D97-AF65-F5344CB8AC3E}">
        <p14:creationId xmlns:p14="http://schemas.microsoft.com/office/powerpoint/2010/main" xmlns="" val="2411163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Financial</a:t>
            </a:r>
            <a:r>
              <a:rPr lang="en-US" baseline="0" dirty="0" smtClean="0"/>
              <a:t> resources are a key consideration in implementing this action plan. The money needed will be raised through fundraising activities in the community. We also intend to seek financial support from private organizations within the state. The state government will provide with the required medical materials such as ambulances to help get the needed information. Medical practitioners in State hospitals in Texas will be key in this program. Key political figures in Texas such as the </a:t>
            </a:r>
            <a:r>
              <a:rPr lang="en-US" baseline="0" dirty="0" err="1" smtClean="0"/>
              <a:t>governer</a:t>
            </a:r>
            <a:r>
              <a:rPr lang="en-US" baseline="0" dirty="0" smtClean="0"/>
              <a:t> will help us get access to the required government resources.  </a:t>
            </a:r>
            <a:endParaRPr lang="en-US" dirty="0"/>
          </a:p>
        </p:txBody>
      </p:sp>
      <p:sp>
        <p:nvSpPr>
          <p:cNvPr id="4" name="Slide Number Placeholder 3"/>
          <p:cNvSpPr>
            <a:spLocks noGrp="1"/>
          </p:cNvSpPr>
          <p:nvPr>
            <p:ph type="sldNum" sz="quarter" idx="10"/>
          </p:nvPr>
        </p:nvSpPr>
        <p:spPr/>
        <p:txBody>
          <a:bodyPr/>
          <a:lstStyle/>
          <a:p>
            <a:fld id="{3C37213E-8EB6-4B08-84B1-CEC28B07D2B9}" type="slidenum">
              <a:rPr lang="en-US" smtClean="0"/>
              <a:pPr/>
              <a:t>5</a:t>
            </a:fld>
            <a:endParaRPr lang="en-US"/>
          </a:p>
        </p:txBody>
      </p:sp>
    </p:spTree>
    <p:extLst>
      <p:ext uri="{BB962C8B-B14F-4D97-AF65-F5344CB8AC3E}">
        <p14:creationId xmlns:p14="http://schemas.microsoft.com/office/powerpoint/2010/main" xmlns="" val="3065453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While</a:t>
            </a:r>
            <a:r>
              <a:rPr lang="en-US" baseline="0" dirty="0" smtClean="0">
                <a:latin typeface="Times New Roman" panose="02020603050405020304" pitchFamily="18" charset="0"/>
                <a:cs typeface="Times New Roman" panose="02020603050405020304" pitchFamily="18" charset="0"/>
              </a:rPr>
              <a:t> many of us can agree on some issues regarding the measures of opioid abuse-such as reducing overdose-there is no agreement across different organizations on the root of this problem. This is a challenge especially in convincing organizations to take part in this program. Finding finances may also be a challenge since some </a:t>
            </a:r>
            <a:r>
              <a:rPr lang="en-US" baseline="0" dirty="0" err="1" smtClean="0">
                <a:latin typeface="Times New Roman" panose="02020603050405020304" pitchFamily="18" charset="0"/>
                <a:cs typeface="Times New Roman" panose="02020603050405020304" pitchFamily="18" charset="0"/>
              </a:rPr>
              <a:t>organiztaions</a:t>
            </a:r>
            <a:r>
              <a:rPr lang="en-US" baseline="0" dirty="0" smtClean="0">
                <a:latin typeface="Times New Roman" panose="02020603050405020304" pitchFamily="18" charset="0"/>
                <a:cs typeface="Times New Roman" panose="02020603050405020304" pitchFamily="18" charset="0"/>
              </a:rPr>
              <a:t> may be unwilling to come on board. The source of opioid epidemic are many. This crisis is driven by many problems including loose prescribing practices, lack of alternative drugs to ease pain just but a few. These programs have not evolved so much to curb this menace in the society. The shifting trend in the use of these drugs in the modern society poses a challenge in implementing the action plan.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6</a:t>
            </a:fld>
            <a:endParaRPr lang="en-US"/>
          </a:p>
        </p:txBody>
      </p:sp>
    </p:spTree>
    <p:extLst>
      <p:ext uri="{BB962C8B-B14F-4D97-AF65-F5344CB8AC3E}">
        <p14:creationId xmlns:p14="http://schemas.microsoft.com/office/powerpoint/2010/main" xmlns="" val="3598846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Evaluation process will ensure the effectiveness of this program. Prevention through</a:t>
            </a:r>
            <a:r>
              <a:rPr lang="en-US" baseline="0" dirty="0" smtClean="0">
                <a:latin typeface="Times New Roman" panose="02020603050405020304" pitchFamily="18" charset="0"/>
                <a:cs typeface="Times New Roman" panose="02020603050405020304" pitchFamily="18" charset="0"/>
              </a:rPr>
              <a:t> the above mentioned ways will ensure the effectiveness of this policy. Keeping children and the general public from misusing opioids is the most important way to save lives and reduce the epidemic in the society. Prevention efforts are key to realizing the success of the policy.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7</a:t>
            </a:fld>
            <a:endParaRPr lang="en-US"/>
          </a:p>
        </p:txBody>
      </p:sp>
    </p:spTree>
    <p:extLst>
      <p:ext uri="{BB962C8B-B14F-4D97-AF65-F5344CB8AC3E}">
        <p14:creationId xmlns:p14="http://schemas.microsoft.com/office/powerpoint/2010/main" xmlns="" val="2342213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a:t>
            </a:r>
            <a:r>
              <a:rPr lang="en-US" baseline="0" dirty="0" smtClean="0">
                <a:latin typeface="Times New Roman" panose="02020603050405020304" pitchFamily="18" charset="0"/>
                <a:cs typeface="Times New Roman" panose="02020603050405020304" pitchFamily="18" charset="0"/>
              </a:rPr>
              <a:t> the rise of opioid epidemic, any person in Texas may become a first responder. A child using opioids may overdose, and hence a quick action may be needed to save their life.  The main focus on this area is to increase access to Naloxone, which is a proven lifesaving medication to curb the effects of opioid overdose. Anyone individual can administer Naloxone and hence can save life.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C37213E-8EB6-4B08-84B1-CEC28B07D2B9}" type="slidenum">
              <a:rPr lang="en-US" smtClean="0"/>
              <a:pPr/>
              <a:t>8</a:t>
            </a:fld>
            <a:endParaRPr lang="en-US"/>
          </a:p>
        </p:txBody>
      </p:sp>
    </p:spTree>
    <p:extLst>
      <p:ext uri="{BB962C8B-B14F-4D97-AF65-F5344CB8AC3E}">
        <p14:creationId xmlns:p14="http://schemas.microsoft.com/office/powerpoint/2010/main" xmlns="" val="2749488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Times New Roman" panose="02020603050405020304" pitchFamily="18" charset="0"/>
                <a:cs typeface="Times New Roman" panose="02020603050405020304" pitchFamily="18" charset="0"/>
              </a:rPr>
              <a:t> Agencies and organizations play a vital role in supporting innovation, directing resources to the required places, and ensuring vulnerable people in the community get access to treatment and recovery programs. Law enforcers are immediate responders to people abusing this drug hence they need resources to enforce the law and help people access to health care services. </a:t>
            </a:r>
            <a:r>
              <a:rPr lang="en-US" baseline="0" dirty="0" err="1" smtClean="0">
                <a:latin typeface="Times New Roman" panose="02020603050405020304" pitchFamily="18" charset="0"/>
                <a:cs typeface="Times New Roman" panose="02020603050405020304" pitchFamily="18" charset="0"/>
              </a:rPr>
              <a:t>Leardership</a:t>
            </a:r>
            <a:r>
              <a:rPr lang="en-US" baseline="0" dirty="0" smtClean="0">
                <a:latin typeface="Times New Roman" panose="02020603050405020304" pitchFamily="18" charset="0"/>
                <a:cs typeface="Times New Roman" panose="02020603050405020304" pitchFamily="18" charset="0"/>
              </a:rPr>
              <a:t> programs in the state are also key to ensuring the success of this policy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C37213E-8EB6-4B08-84B1-CEC28B07D2B9}" type="slidenum">
              <a:rPr lang="en-US" smtClean="0"/>
              <a:pPr/>
              <a:t>9</a:t>
            </a:fld>
            <a:endParaRPr lang="en-US"/>
          </a:p>
        </p:txBody>
      </p:sp>
    </p:spTree>
    <p:extLst>
      <p:ext uri="{BB962C8B-B14F-4D97-AF65-F5344CB8AC3E}">
        <p14:creationId xmlns:p14="http://schemas.microsoft.com/office/powerpoint/2010/main" xmlns="" val="3128221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 order to achieve the objectives of this policy, many people need to be brought on board</a:t>
            </a:r>
            <a:r>
              <a:rPr lang="en-US" baseline="0" dirty="0" smtClean="0">
                <a:latin typeface="Times New Roman" panose="02020603050405020304" pitchFamily="18" charset="0"/>
                <a:cs typeface="Times New Roman" panose="02020603050405020304" pitchFamily="18" charset="0"/>
              </a:rPr>
              <a:t> and will fully participate in ensuring the success of this project. It is important for these people to develop good ethical behavior among each other. Team work will therefore be key to the success of this policy. Financial resources are needed to help carry out this action plan. Therefore, developing a budget is key to monitoring the expenses incurred in this project. The community’s vison and mission reflect what the community wants and where it is headed. The goals will drive the action plan to success.  </a:t>
            </a:r>
            <a:r>
              <a:rPr lang="en-US" baseline="0" dirty="0" smtClean="0"/>
              <a:t>. </a:t>
            </a:r>
            <a:r>
              <a:rPr lang="en-US" dirty="0" smtClean="0"/>
              <a:t> </a:t>
            </a:r>
            <a:endParaRPr lang="en-US" dirty="0"/>
          </a:p>
        </p:txBody>
      </p:sp>
      <p:sp>
        <p:nvSpPr>
          <p:cNvPr id="4" name="Slide Number Placeholder 3"/>
          <p:cNvSpPr>
            <a:spLocks noGrp="1"/>
          </p:cNvSpPr>
          <p:nvPr>
            <p:ph type="sldNum" sz="quarter" idx="10"/>
          </p:nvPr>
        </p:nvSpPr>
        <p:spPr/>
        <p:txBody>
          <a:bodyPr/>
          <a:lstStyle/>
          <a:p>
            <a:fld id="{3C37213E-8EB6-4B08-84B1-CEC28B07D2B9}" type="slidenum">
              <a:rPr lang="en-US" smtClean="0"/>
              <a:pPr/>
              <a:t>10</a:t>
            </a:fld>
            <a:endParaRPr lang="en-US"/>
          </a:p>
        </p:txBody>
      </p:sp>
    </p:spTree>
    <p:extLst>
      <p:ext uri="{BB962C8B-B14F-4D97-AF65-F5344CB8AC3E}">
        <p14:creationId xmlns:p14="http://schemas.microsoft.com/office/powerpoint/2010/main" xmlns="" val="1299473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380163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088992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66838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B206E3-9859-4C7E-B565-1A5927C688F0}" type="datetimeFigureOut">
              <a:rPr lang="en-US" smtClean="0"/>
              <a:pPr/>
              <a:t>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68201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B206E3-9859-4C7E-B565-1A5927C688F0}" type="datetimeFigureOut">
              <a:rPr lang="en-US" smtClean="0"/>
              <a:pPr/>
              <a:t>6/26/2018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365377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3617372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549016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3949664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B206E3-9859-4C7E-B565-1A5927C688F0}" type="datetimeFigureOut">
              <a:rPr lang="en-US" smtClean="0"/>
              <a:pPr/>
              <a:t>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17654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B206E3-9859-4C7E-B565-1A5927C688F0}" type="datetimeFigureOut">
              <a:rPr lang="en-US" smtClean="0"/>
              <a:pPr/>
              <a:t>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032854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1338778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7530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889245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094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3762983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1007064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B206E3-9859-4C7E-B565-1A5927C688F0}" type="datetimeFigureOut">
              <a:rPr lang="en-US" smtClean="0"/>
              <a:pPr/>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52287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DB206E3-9859-4C7E-B565-1A5927C688F0}" type="datetimeFigureOut">
              <a:rPr lang="en-US" smtClean="0"/>
              <a:pPr/>
              <a:t>6/26/2018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65860D1-3EC0-455F-9900-C90B7DBE3B0F}" type="slidenum">
              <a:rPr lang="en-US" smtClean="0"/>
              <a:pPr/>
              <a:t>‹#›</a:t>
            </a:fld>
            <a:endParaRPr lang="en-US"/>
          </a:p>
        </p:txBody>
      </p:sp>
    </p:spTree>
    <p:extLst>
      <p:ext uri="{BB962C8B-B14F-4D97-AF65-F5344CB8AC3E}">
        <p14:creationId xmlns:p14="http://schemas.microsoft.com/office/powerpoint/2010/main" xmlns="" val="26668037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dc.gov/vitalsigns/opioid-prescribing/index.html" TargetMode="External"/><Relationship Id="rId2" Type="http://schemas.openxmlformats.org/officeDocument/2006/relationships/hyperlink" Target="https://hhs.texas.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Bria Wesson</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70000" lnSpcReduction="20000"/>
          </a:bodyPr>
          <a:lstStyle/>
          <a:p>
            <a:r>
              <a:rPr lang="en-US" sz="3600" dirty="0" smtClean="0">
                <a:latin typeface="Times New Roman" panose="02020603050405020304" pitchFamily="18" charset="0"/>
                <a:cs typeface="Times New Roman" panose="02020603050405020304" pitchFamily="18" charset="0"/>
              </a:rPr>
              <a:t>Grand Canyon University</a:t>
            </a:r>
          </a:p>
          <a:p>
            <a:r>
              <a:rPr lang="en-US" sz="3600" dirty="0" smtClean="0">
                <a:latin typeface="Times New Roman" panose="02020603050405020304" pitchFamily="18" charset="0"/>
                <a:cs typeface="Times New Roman" panose="02020603050405020304" pitchFamily="18" charset="0"/>
              </a:rPr>
              <a:t>June 26, 2018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1742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OBJECTIVES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This is a comprehensive strategy that responds to the policy</a:t>
            </a:r>
          </a:p>
          <a:p>
            <a:r>
              <a:rPr lang="en-US" dirty="0" smtClean="0">
                <a:latin typeface="Times New Roman" panose="02020603050405020304" pitchFamily="18" charset="0"/>
                <a:cs typeface="Times New Roman" panose="02020603050405020304" pitchFamily="18" charset="0"/>
              </a:rPr>
              <a:t>Recommendations are aimed at reducing opioid misuse</a:t>
            </a:r>
          </a:p>
          <a:p>
            <a:r>
              <a:rPr lang="en-US" dirty="0" smtClean="0">
                <a:latin typeface="Times New Roman" panose="02020603050405020304" pitchFamily="18" charset="0"/>
                <a:cs typeface="Times New Roman" panose="02020603050405020304" pitchFamily="18" charset="0"/>
              </a:rPr>
              <a:t>Promote safe prescribing and dispensing of the drugs</a:t>
            </a:r>
          </a:p>
          <a:p>
            <a:r>
              <a:rPr lang="en-US" dirty="0" smtClean="0">
                <a:latin typeface="Times New Roman" panose="02020603050405020304" pitchFamily="18" charset="0"/>
                <a:cs typeface="Times New Roman" panose="02020603050405020304" pitchFamily="18" charset="0"/>
              </a:rPr>
              <a:t>Improve the access to treatment</a:t>
            </a:r>
          </a:p>
          <a:p>
            <a:r>
              <a:rPr lang="en-US" dirty="0" smtClean="0">
                <a:latin typeface="Times New Roman" panose="02020603050405020304" pitchFamily="18" charset="0"/>
                <a:cs typeface="Times New Roman" panose="02020603050405020304" pitchFamily="18" charset="0"/>
              </a:rPr>
              <a:t>Reduce the demand for the product</a:t>
            </a:r>
          </a:p>
          <a:p>
            <a:r>
              <a:rPr lang="en-US" dirty="0" smtClean="0">
                <a:latin typeface="Times New Roman" panose="02020603050405020304" pitchFamily="18" charset="0"/>
                <a:cs typeface="Times New Roman" panose="02020603050405020304" pitchFamily="18" charset="0"/>
              </a:rPr>
              <a:t>Restrict the supply for the product</a:t>
            </a:r>
          </a:p>
          <a:p>
            <a:r>
              <a:rPr lang="en-US" dirty="0" smtClean="0">
                <a:latin typeface="Times New Roman" panose="02020603050405020304" pitchFamily="18" charset="0"/>
                <a:cs typeface="Times New Roman" panose="02020603050405020304" pitchFamily="18" charset="0"/>
              </a:rPr>
              <a:t>Reduce demand for the product</a:t>
            </a:r>
          </a:p>
          <a:p>
            <a:pPr marL="0" indent="0">
              <a:buNone/>
            </a:pPr>
            <a:r>
              <a:rPr lang="en-US" dirty="0" smtClean="0">
                <a:latin typeface="Times New Roman" panose="02020603050405020304" pitchFamily="18" charset="0"/>
                <a:cs typeface="Times New Roman" panose="02020603050405020304" pitchFamily="18" charset="0"/>
              </a:rPr>
              <a:t>The action plan defines what the policy intends to accomplish over a period of five years</a:t>
            </a:r>
          </a:p>
          <a:p>
            <a:pPr marL="0" indent="0">
              <a:buNone/>
            </a:pPr>
            <a:r>
              <a:rPr lang="en-US" dirty="0" smtClean="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71332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PLAN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Prevention </a:t>
            </a:r>
          </a:p>
          <a:p>
            <a:r>
              <a:rPr lang="en-US" dirty="0" smtClean="0">
                <a:latin typeface="Times New Roman" panose="02020603050405020304" pitchFamily="18" charset="0"/>
                <a:cs typeface="Times New Roman" panose="02020603050405020304" pitchFamily="18" charset="0"/>
              </a:rPr>
              <a:t>Emergency Response</a:t>
            </a:r>
          </a:p>
          <a:p>
            <a:r>
              <a:rPr lang="en-US" dirty="0" smtClean="0">
                <a:latin typeface="Times New Roman" panose="02020603050405020304" pitchFamily="18" charset="0"/>
                <a:cs typeface="Times New Roman" panose="02020603050405020304" pitchFamily="18" charset="0"/>
              </a:rPr>
              <a:t>Treatment and Recovery </a:t>
            </a:r>
          </a:p>
          <a:p>
            <a:r>
              <a:rPr lang="en-US" dirty="0" smtClean="0">
                <a:latin typeface="Times New Roman" panose="02020603050405020304" pitchFamily="18" charset="0"/>
                <a:cs typeface="Times New Roman" panose="02020603050405020304" pitchFamily="18" charset="0"/>
              </a:rPr>
              <a:t>Law Enforcement</a:t>
            </a:r>
          </a:p>
          <a:p>
            <a:r>
              <a:rPr lang="en-US" dirty="0" smtClean="0">
                <a:latin typeface="Times New Roman" panose="02020603050405020304" pitchFamily="18" charset="0"/>
                <a:cs typeface="Times New Roman" panose="02020603050405020304" pitchFamily="18" charset="0"/>
              </a:rPr>
              <a:t>Leadership Program on Opioids</a:t>
            </a:r>
          </a:p>
          <a:p>
            <a:pPr marL="0" indent="0">
              <a:buNone/>
            </a:pPr>
            <a:r>
              <a:rPr lang="en-US" dirty="0" smtClean="0">
                <a:latin typeface="Times New Roman" panose="02020603050405020304" pitchFamily="18" charset="0"/>
                <a:cs typeface="Times New Roman" panose="02020603050405020304" pitchFamily="18" charset="0"/>
              </a:rPr>
              <a:t>This action plan may have an impact on the already strained state budget in Texas. The plan will also affect the budget of community organizations which are willing to help in implementing the above actions. Youth organizations will be affected by this action plan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76160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MEMBERS JOINING THE ACTION PLAN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100000"/>
              </a:lnSpc>
            </a:pPr>
            <a:r>
              <a:rPr lang="en-US" dirty="0" smtClean="0">
                <a:latin typeface="Times New Roman" panose="02020603050405020304" pitchFamily="18" charset="0"/>
                <a:cs typeface="Times New Roman" panose="02020603050405020304" pitchFamily="18" charset="0"/>
              </a:rPr>
              <a:t>Influential people in the community i.e. the school system, law enforcement and the church</a:t>
            </a:r>
          </a:p>
          <a:p>
            <a:pPr>
              <a:lnSpc>
                <a:spcPct val="100000"/>
              </a:lnSpc>
            </a:pPr>
            <a:r>
              <a:rPr lang="en-US" dirty="0" smtClean="0">
                <a:latin typeface="Times New Roman" panose="02020603050405020304" pitchFamily="18" charset="0"/>
                <a:cs typeface="Times New Roman" panose="02020603050405020304" pitchFamily="18" charset="0"/>
              </a:rPr>
              <a:t>People involved directly in the problem e.g., local high school students together with their parents</a:t>
            </a:r>
          </a:p>
          <a:p>
            <a:pPr>
              <a:lnSpc>
                <a:spcPct val="100000"/>
              </a:lnSpc>
            </a:pPr>
            <a:r>
              <a:rPr lang="en-US" dirty="0" smtClean="0">
                <a:latin typeface="Times New Roman" panose="02020603050405020304" pitchFamily="18" charset="0"/>
                <a:cs typeface="Times New Roman" panose="02020603050405020304" pitchFamily="18" charset="0"/>
              </a:rPr>
              <a:t>Members in grassroots organizations</a:t>
            </a:r>
          </a:p>
          <a:p>
            <a:pPr>
              <a:lnSpc>
                <a:spcPct val="100000"/>
              </a:lnSpc>
            </a:pPr>
            <a:r>
              <a:rPr lang="en-US" dirty="0" smtClean="0">
                <a:latin typeface="Times New Roman" panose="02020603050405020304" pitchFamily="18" charset="0"/>
                <a:cs typeface="Times New Roman" panose="02020603050405020304" pitchFamily="18" charset="0"/>
              </a:rPr>
              <a:t> members of different ethnic and cultural groups</a:t>
            </a:r>
          </a:p>
          <a:p>
            <a:pPr>
              <a:lnSpc>
                <a:spcPct val="100000"/>
              </a:lnSpc>
            </a:pPr>
            <a:r>
              <a:rPr lang="en-US" dirty="0" smtClean="0">
                <a:latin typeface="Times New Roman" panose="02020603050405020304" pitchFamily="18" charset="0"/>
                <a:cs typeface="Times New Roman" panose="02020603050405020304" pitchFamily="18" charset="0"/>
              </a:rPr>
              <a:t>Other Interested partners in the country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25647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REQUIRED RESOURCES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Money is needed to implement this action plan</a:t>
            </a:r>
          </a:p>
          <a:p>
            <a:pPr>
              <a:lnSpc>
                <a:spcPct val="200000"/>
              </a:lnSpc>
            </a:pPr>
            <a:r>
              <a:rPr lang="en-US" dirty="0" smtClean="0">
                <a:latin typeface="Times New Roman" panose="02020603050405020304" pitchFamily="18" charset="0"/>
                <a:cs typeface="Times New Roman" panose="02020603050405020304" pitchFamily="18" charset="0"/>
              </a:rPr>
              <a:t>Staff is also needed to execute this action plan</a:t>
            </a:r>
          </a:p>
          <a:p>
            <a:pPr>
              <a:lnSpc>
                <a:spcPct val="200000"/>
              </a:lnSpc>
            </a:pPr>
            <a:r>
              <a:rPr lang="en-US" dirty="0" smtClean="0">
                <a:latin typeface="Times New Roman" panose="02020603050405020304" pitchFamily="18" charset="0"/>
                <a:cs typeface="Times New Roman" panose="02020603050405020304" pitchFamily="18" charset="0"/>
              </a:rPr>
              <a:t>There is also need for medical materials such as ambulances</a:t>
            </a:r>
          </a:p>
          <a:p>
            <a:pPr>
              <a:lnSpc>
                <a:spcPct val="200000"/>
              </a:lnSpc>
            </a:pPr>
            <a:r>
              <a:rPr lang="en-US" dirty="0" smtClean="0">
                <a:latin typeface="Times New Roman" panose="02020603050405020304" pitchFamily="18" charset="0"/>
                <a:cs typeface="Times New Roman" panose="02020603050405020304" pitchFamily="18" charset="0"/>
              </a:rPr>
              <a:t>Political resources are also needed</a:t>
            </a: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4702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CHALLENGES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Financial resources</a:t>
            </a:r>
          </a:p>
          <a:p>
            <a:r>
              <a:rPr lang="en-US" dirty="0" smtClean="0">
                <a:latin typeface="Times New Roman" panose="02020603050405020304" pitchFamily="18" charset="0"/>
                <a:cs typeface="Times New Roman" panose="02020603050405020304" pitchFamily="18" charset="0"/>
              </a:rPr>
              <a:t>The growing population</a:t>
            </a:r>
          </a:p>
          <a:p>
            <a:r>
              <a:rPr lang="en-US" dirty="0" smtClean="0">
                <a:latin typeface="Times New Roman" panose="02020603050405020304" pitchFamily="18" charset="0"/>
                <a:cs typeface="Times New Roman" panose="02020603050405020304" pitchFamily="18" charset="0"/>
              </a:rPr>
              <a:t>Different parties and organizations have varying definition of the problem</a:t>
            </a:r>
          </a:p>
          <a:p>
            <a:r>
              <a:rPr lang="en-US" dirty="0" smtClean="0">
                <a:latin typeface="Times New Roman" panose="02020603050405020304" pitchFamily="18" charset="0"/>
                <a:cs typeface="Times New Roman" panose="02020603050405020304" pitchFamily="18" charset="0"/>
              </a:rPr>
              <a:t>The sources of opioid epidemic are diverse</a:t>
            </a:r>
          </a:p>
          <a:p>
            <a:r>
              <a:rPr lang="en-US" dirty="0" smtClean="0">
                <a:latin typeface="Times New Roman" panose="02020603050405020304" pitchFamily="18" charset="0"/>
                <a:cs typeface="Times New Roman" panose="02020603050405020304" pitchFamily="18" charset="0"/>
              </a:rPr>
              <a:t>The problem is emergent and often shifting</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60561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EVALUATION PROCESS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PREVENTION</a:t>
            </a:r>
          </a:p>
          <a:p>
            <a:pPr marL="0" indent="0">
              <a:buNone/>
            </a:pPr>
            <a:r>
              <a:rPr lang="en-US" dirty="0" smtClean="0">
                <a:latin typeface="Times New Roman" panose="02020603050405020304" pitchFamily="18" charset="0"/>
                <a:cs typeface="Times New Roman" panose="02020603050405020304" pitchFamily="18" charset="0"/>
              </a:rPr>
              <a:t>Engaging health care practitioners to improve how these drugs are prescribed and used</a:t>
            </a:r>
          </a:p>
          <a:p>
            <a:pPr marL="0" indent="0">
              <a:buNone/>
            </a:pPr>
            <a:r>
              <a:rPr lang="en-US" dirty="0" smtClean="0">
                <a:latin typeface="Times New Roman" panose="02020603050405020304" pitchFamily="18" charset="0"/>
                <a:cs typeface="Times New Roman" panose="02020603050405020304" pitchFamily="18" charset="0"/>
              </a:rPr>
              <a:t>Getting the right information regarding opioid use to the public</a:t>
            </a:r>
          </a:p>
          <a:p>
            <a:pPr marL="0" indent="0">
              <a:buNone/>
            </a:pPr>
            <a:r>
              <a:rPr lang="en-US" dirty="0" smtClean="0">
                <a:latin typeface="Times New Roman" panose="02020603050405020304" pitchFamily="18" charset="0"/>
                <a:cs typeface="Times New Roman" panose="02020603050405020304" pitchFamily="18" charset="0"/>
              </a:rPr>
              <a:t>Building prevention mechanisms and coordinating efforts to maximize the impacts of this program</a:t>
            </a:r>
          </a:p>
          <a:p>
            <a:pPr marL="0" indent="0">
              <a:buNone/>
            </a:pPr>
            <a:r>
              <a:rPr lang="en-US" dirty="0" smtClean="0">
                <a:latin typeface="Times New Roman" panose="02020603050405020304" pitchFamily="18" charset="0"/>
                <a:cs typeface="Times New Roman" panose="02020603050405020304" pitchFamily="18" charset="0"/>
              </a:rPr>
              <a:t>Provision of funds to support local prevention efforts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25585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EVALUATION PROCESS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EMERGENCY RESPONSE</a:t>
            </a:r>
          </a:p>
          <a:p>
            <a:pPr marL="0" indent="0">
              <a:buNone/>
            </a:pPr>
            <a:r>
              <a:rPr lang="en-US" dirty="0" smtClean="0">
                <a:latin typeface="Times New Roman" panose="02020603050405020304" pitchFamily="18" charset="0"/>
                <a:cs typeface="Times New Roman" panose="02020603050405020304" pitchFamily="18" charset="0"/>
              </a:rPr>
              <a:t>Remove the barriers to respond to overdoses</a:t>
            </a:r>
          </a:p>
          <a:p>
            <a:pPr marL="0" indent="0">
              <a:buNone/>
            </a:pPr>
            <a:r>
              <a:rPr lang="en-US" dirty="0" smtClean="0">
                <a:latin typeface="Times New Roman" panose="02020603050405020304" pitchFamily="18" charset="0"/>
                <a:cs typeface="Times New Roman" panose="02020603050405020304" pitchFamily="18" charset="0"/>
              </a:rPr>
              <a:t>Increasing the access to Naloxone </a:t>
            </a:r>
          </a:p>
          <a:p>
            <a:pPr marL="0" indent="0">
              <a:buNone/>
            </a:pPr>
            <a:r>
              <a:rPr lang="en-US" dirty="0" smtClean="0">
                <a:latin typeface="Times New Roman" panose="02020603050405020304" pitchFamily="18" charset="0"/>
                <a:cs typeface="Times New Roman" panose="02020603050405020304" pitchFamily="18" charset="0"/>
              </a:rPr>
              <a:t>New emergency responses by the government</a:t>
            </a:r>
          </a:p>
          <a:p>
            <a:pPr marL="0" indent="0">
              <a:buNone/>
            </a:pPr>
            <a:r>
              <a:rPr lang="en-US" dirty="0" smtClean="0">
                <a:latin typeface="Times New Roman" panose="02020603050405020304" pitchFamily="18" charset="0"/>
                <a:cs typeface="Times New Roman" panose="02020603050405020304" pitchFamily="18" charset="0"/>
              </a:rPr>
              <a:t>Expand the availability of Naloxone to save lives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413979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EVALUATION PROCESS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sz="1800" dirty="0" smtClean="0">
                <a:latin typeface="Times New Roman" panose="02020603050405020304" pitchFamily="18" charset="0"/>
                <a:cs typeface="Times New Roman" panose="02020603050405020304" pitchFamily="18" charset="0"/>
              </a:rPr>
              <a:t>TREATMENT AND RECOVERY</a:t>
            </a:r>
          </a:p>
          <a:p>
            <a:pPr marL="0" indent="0">
              <a:buNone/>
            </a:pPr>
            <a:r>
              <a:rPr lang="en-US" sz="1800" dirty="0" smtClean="0">
                <a:latin typeface="Times New Roman" panose="02020603050405020304" pitchFamily="18" charset="0"/>
                <a:cs typeface="Times New Roman" panose="02020603050405020304" pitchFamily="18" charset="0"/>
              </a:rPr>
              <a:t>Deploying resources and efforts in areas where they can have the greatest impact</a:t>
            </a:r>
          </a:p>
          <a:p>
            <a:pPr marL="0" indent="0">
              <a:buNone/>
            </a:pPr>
            <a:r>
              <a:rPr lang="en-US" sz="1800" dirty="0" smtClean="0">
                <a:latin typeface="Times New Roman" panose="02020603050405020304" pitchFamily="18" charset="0"/>
                <a:cs typeface="Times New Roman" panose="02020603050405020304" pitchFamily="18" charset="0"/>
              </a:rPr>
              <a:t>Initiatives for treatment and recovery</a:t>
            </a:r>
          </a:p>
          <a:p>
            <a:pPr marL="0" indent="0">
              <a:buNone/>
            </a:pPr>
            <a:r>
              <a:rPr lang="en-US" sz="1800" dirty="0" smtClean="0">
                <a:latin typeface="Times New Roman" panose="02020603050405020304" pitchFamily="18" charset="0"/>
                <a:cs typeface="Times New Roman" panose="02020603050405020304" pitchFamily="18" charset="0"/>
              </a:rPr>
              <a:t>Modernizing the treatment system to address treatment and recovery</a:t>
            </a:r>
          </a:p>
          <a:p>
            <a:pPr marL="0" indent="0">
              <a:buNone/>
            </a:pPr>
            <a:r>
              <a:rPr lang="en-US" sz="1800" dirty="0" smtClean="0">
                <a:latin typeface="Times New Roman" panose="02020603050405020304" pitchFamily="18" charset="0"/>
                <a:cs typeface="Times New Roman" panose="02020603050405020304" pitchFamily="18" charset="0"/>
              </a:rPr>
              <a:t>LAW ENFORCEMENT</a:t>
            </a:r>
          </a:p>
          <a:p>
            <a:pPr marL="0" indent="0">
              <a:buNone/>
            </a:pPr>
            <a:r>
              <a:rPr lang="en-US" sz="1800" dirty="0" smtClean="0">
                <a:latin typeface="Times New Roman" panose="02020603050405020304" pitchFamily="18" charset="0"/>
                <a:cs typeface="Times New Roman" panose="02020603050405020304" pitchFamily="18" charset="0"/>
              </a:rPr>
              <a:t>Increasing access to the treatment process</a:t>
            </a:r>
          </a:p>
          <a:p>
            <a:pPr marL="0" indent="0">
              <a:buNone/>
            </a:pPr>
            <a:r>
              <a:rPr lang="en-US" sz="1800" dirty="0" smtClean="0">
                <a:latin typeface="Times New Roman" panose="02020603050405020304" pitchFamily="18" charset="0"/>
                <a:cs typeface="Times New Roman" panose="02020603050405020304" pitchFamily="18" charset="0"/>
              </a:rPr>
              <a:t>Integrating the policy</a:t>
            </a:r>
          </a:p>
          <a:p>
            <a:pPr marL="0" indent="0">
              <a:buNone/>
            </a:pPr>
            <a:r>
              <a:rPr lang="en-US" sz="1800" dirty="0" smtClean="0">
                <a:latin typeface="Times New Roman" panose="02020603050405020304" pitchFamily="18" charset="0"/>
                <a:cs typeface="Times New Roman" panose="02020603050405020304" pitchFamily="18" charset="0"/>
              </a:rPr>
              <a:t>Support the  criminal justice system </a:t>
            </a:r>
          </a:p>
          <a:p>
            <a:pPr marL="0" indent="0">
              <a:buNone/>
            </a:pPr>
            <a:r>
              <a:rPr lang="en-US" sz="1800" dirty="0" smtClean="0">
                <a:latin typeface="Times New Roman" panose="02020603050405020304" pitchFamily="18" charset="0"/>
                <a:cs typeface="Times New Roman" panose="02020603050405020304" pitchFamily="18" charset="0"/>
              </a:rPr>
              <a:t>LEARDERSHIP ON OPIOIDS</a:t>
            </a:r>
          </a:p>
          <a:p>
            <a:pPr marL="0" indent="0">
              <a:buNone/>
            </a:pPr>
            <a:r>
              <a:rPr lang="en-US" sz="1800" dirty="0" smtClean="0">
                <a:latin typeface="Times New Roman" panose="02020603050405020304" pitchFamily="18" charset="0"/>
                <a:cs typeface="Times New Roman" panose="02020603050405020304" pitchFamily="18" charset="0"/>
              </a:rPr>
              <a:t>Texas State Substance Abuse Strategy</a:t>
            </a:r>
          </a:p>
          <a:p>
            <a:pPr marL="0" indent="0">
              <a:buNone/>
            </a:pPr>
            <a:r>
              <a:rPr lang="en-US" sz="1800" dirty="0" smtClean="0">
                <a:latin typeface="Times New Roman" panose="02020603050405020304" pitchFamily="18" charset="0"/>
                <a:cs typeface="Times New Roman" panose="02020603050405020304" pitchFamily="18" charset="0"/>
              </a:rPr>
              <a:t>FDA</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0626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CONSIDERATIONS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Budget</a:t>
            </a:r>
          </a:p>
          <a:p>
            <a:pPr>
              <a:lnSpc>
                <a:spcPct val="200000"/>
              </a:lnSpc>
            </a:pPr>
            <a:r>
              <a:rPr lang="en-US" dirty="0" smtClean="0">
                <a:latin typeface="Times New Roman" panose="02020603050405020304" pitchFamily="18" charset="0"/>
                <a:cs typeface="Times New Roman" panose="02020603050405020304" pitchFamily="18" charset="0"/>
              </a:rPr>
              <a:t>Partnerships among individuals</a:t>
            </a:r>
          </a:p>
          <a:p>
            <a:pPr>
              <a:lnSpc>
                <a:spcPct val="200000"/>
              </a:lnSpc>
            </a:pPr>
            <a:r>
              <a:rPr lang="en-US" dirty="0" smtClean="0">
                <a:latin typeface="Times New Roman" panose="02020603050405020304" pitchFamily="18" charset="0"/>
                <a:cs typeface="Times New Roman" panose="02020603050405020304" pitchFamily="18" charset="0"/>
              </a:rPr>
              <a:t>Alignment with the community’s vison and mission </a:t>
            </a:r>
          </a:p>
          <a:p>
            <a:pPr>
              <a:lnSpc>
                <a:spcPct val="200000"/>
              </a:lnSpc>
            </a:pPr>
            <a:r>
              <a:rPr lang="en-US" dirty="0" smtClean="0">
                <a:latin typeface="Times New Roman" panose="02020603050405020304" pitchFamily="18" charset="0"/>
                <a:cs typeface="Times New Roman" panose="02020603050405020304" pitchFamily="18" charset="0"/>
              </a:rPr>
              <a:t>Team work </a:t>
            </a:r>
          </a:p>
          <a:p>
            <a:endParaRPr lang="en-US" dirty="0" smtClean="0"/>
          </a:p>
          <a:p>
            <a:endParaRPr lang="en-US" dirty="0"/>
          </a:p>
        </p:txBody>
      </p:sp>
    </p:spTree>
    <p:extLst>
      <p:ext uri="{BB962C8B-B14F-4D97-AF65-F5344CB8AC3E}">
        <p14:creationId xmlns:p14="http://schemas.microsoft.com/office/powerpoint/2010/main" xmlns="" val="1036719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hlinkClick r:id="rId2"/>
              </a:rPr>
              <a:t>https://hhs.texas.gov/</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Centers for Disease Control and Prevention, “Opioid painkiller prescribing: Where you live makes a difference,” CDC Vital Signs, July 2014, </a:t>
            </a:r>
            <a:r>
              <a:rPr lang="en-US" dirty="0">
                <a:latin typeface="Times New Roman" panose="02020603050405020304" pitchFamily="18" charset="0"/>
                <a:cs typeface="Times New Roman" panose="02020603050405020304" pitchFamily="18" charset="0"/>
                <a:hlinkClick r:id="rId3"/>
              </a:rPr>
              <a:t>http://</a:t>
            </a:r>
            <a:r>
              <a:rPr lang="en-US" dirty="0" smtClean="0">
                <a:latin typeface="Times New Roman" panose="02020603050405020304" pitchFamily="18" charset="0"/>
                <a:cs typeface="Times New Roman" panose="02020603050405020304" pitchFamily="18" charset="0"/>
                <a:hlinkClick r:id="rId3"/>
              </a:rPr>
              <a:t>www.cdc.gov/vitalsigns/opioid-prescribing/index.html</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Compton, W. M., &amp; </a:t>
            </a:r>
            <a:r>
              <a:rPr lang="en-US" dirty="0" err="1">
                <a:latin typeface="Times New Roman" panose="02020603050405020304" pitchFamily="18" charset="0"/>
                <a:cs typeface="Times New Roman" panose="02020603050405020304" pitchFamily="18" charset="0"/>
              </a:rPr>
              <a:t>Volkow</a:t>
            </a:r>
            <a:r>
              <a:rPr lang="en-US" dirty="0">
                <a:latin typeface="Times New Roman" panose="02020603050405020304" pitchFamily="18" charset="0"/>
                <a:cs typeface="Times New Roman" panose="02020603050405020304" pitchFamily="18" charset="0"/>
              </a:rPr>
              <a:t>, N. D. (2006). Major increases in opioid analgesic abuse in the United States: concerns and strategies. </a:t>
            </a:r>
            <a:r>
              <a:rPr lang="en-US" i="1" dirty="0">
                <a:latin typeface="Times New Roman" panose="02020603050405020304" pitchFamily="18" charset="0"/>
                <a:cs typeface="Times New Roman" panose="02020603050405020304" pitchFamily="18" charset="0"/>
              </a:rPr>
              <a:t>Drug &amp; Alcohol Dependence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81</a:t>
            </a:r>
            <a:r>
              <a:rPr lang="en-US" dirty="0">
                <a:latin typeface="Times New Roman" panose="02020603050405020304" pitchFamily="18" charset="0"/>
                <a:cs typeface="Times New Roman" panose="02020603050405020304" pitchFamily="18" charset="0"/>
              </a:rPr>
              <a:t>(2), 103-107</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10682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203</TotalTime>
  <Words>1260</Words>
  <Application>Microsoft Office PowerPoint</Application>
  <PresentationFormat>Custom</PresentationFormat>
  <Paragraphs>89</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vt:lpstr>
      <vt:lpstr>Bria Wesson</vt:lpstr>
      <vt:lpstr>OBJECTIVES</vt:lpstr>
      <vt:lpstr>THE PLAN </vt:lpstr>
      <vt:lpstr>MEMBERS JOINING THE ACTION PLAN</vt:lpstr>
      <vt:lpstr>REQUIRED RESOURCES </vt:lpstr>
      <vt:lpstr>CHALLENGES</vt:lpstr>
      <vt:lpstr>EVALUATION PROCESS</vt:lpstr>
      <vt:lpstr>EVALUATION PROCESS</vt:lpstr>
      <vt:lpstr>EVALUATION PROCESS</vt:lpstr>
      <vt:lpstr>CONSIDERATIONS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Bria Wesson</dc:title>
  <dc:creator>Aury</dc:creator>
  <cp:lastModifiedBy>hp ProBook 4530 User</cp:lastModifiedBy>
  <cp:revision>26</cp:revision>
  <dcterms:created xsi:type="dcterms:W3CDTF">2018-06-26T05:35:12Z</dcterms:created>
  <dcterms:modified xsi:type="dcterms:W3CDTF">2018-06-26T10:51:41Z</dcterms:modified>
</cp:coreProperties>
</file>